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30"/>
  </p:notesMasterIdLst>
  <p:sldIdLst>
    <p:sldId id="258" r:id="rId3"/>
    <p:sldId id="259" r:id="rId4"/>
    <p:sldId id="281" r:id="rId5"/>
    <p:sldId id="277" r:id="rId6"/>
    <p:sldId id="278" r:id="rId7"/>
    <p:sldId id="311" r:id="rId8"/>
    <p:sldId id="312" r:id="rId9"/>
    <p:sldId id="260" r:id="rId10"/>
    <p:sldId id="280" r:id="rId11"/>
    <p:sldId id="261" r:id="rId12"/>
    <p:sldId id="266" r:id="rId13"/>
    <p:sldId id="262" r:id="rId14"/>
    <p:sldId id="263" r:id="rId15"/>
    <p:sldId id="264" r:id="rId16"/>
    <p:sldId id="265" r:id="rId17"/>
    <p:sldId id="267" r:id="rId18"/>
    <p:sldId id="268" r:id="rId19"/>
    <p:sldId id="269" r:id="rId20"/>
    <p:sldId id="270" r:id="rId21"/>
    <p:sldId id="271" r:id="rId22"/>
    <p:sldId id="272" r:id="rId23"/>
    <p:sldId id="313" r:id="rId24"/>
    <p:sldId id="273" r:id="rId25"/>
    <p:sldId id="274" r:id="rId26"/>
    <p:sldId id="314" r:id="rId27"/>
    <p:sldId id="275" r:id="rId28"/>
    <p:sldId id="2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58"/>
            <p14:sldId id="259"/>
            <p14:sldId id="281"/>
            <p14:sldId id="277"/>
            <p14:sldId id="278"/>
            <p14:sldId id="311"/>
            <p14:sldId id="312"/>
            <p14:sldId id="260"/>
            <p14:sldId id="280"/>
            <p14:sldId id="261"/>
            <p14:sldId id="266"/>
            <p14:sldId id="262"/>
            <p14:sldId id="263"/>
            <p14:sldId id="264"/>
            <p14:sldId id="265"/>
            <p14:sldId id="267"/>
            <p14:sldId id="268"/>
            <p14:sldId id="269"/>
            <p14:sldId id="270"/>
            <p14:sldId id="271"/>
            <p14:sldId id="272"/>
            <p14:sldId id="313"/>
            <p14:sldId id="273"/>
            <p14:sldId id="274"/>
            <p14:sldId id="31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25"/>
    <p:restoredTop sz="94708"/>
  </p:normalViewPr>
  <p:slideViewPr>
    <p:cSldViewPr snapToGrid="0" snapToObjects="1">
      <p:cViewPr varScale="1">
        <p:scale>
          <a:sx n="151" d="100"/>
          <a:sy n="151" d="100"/>
        </p:scale>
        <p:origin x="2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67922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4A99A1-3D5E-E442-8355-63FFDF966C6B}" type="slidenum">
              <a:rPr lang="en-US" smtClean="0"/>
              <a:t>4</a:t>
            </a:fld>
            <a:endParaRPr lang="en-US"/>
          </a:p>
        </p:txBody>
      </p:sp>
    </p:spTree>
    <p:extLst>
      <p:ext uri="{BB962C8B-B14F-4D97-AF65-F5344CB8AC3E}">
        <p14:creationId xmlns:p14="http://schemas.microsoft.com/office/powerpoint/2010/main" val="375518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4A99A1-3D5E-E442-8355-63FFDF966C6B}" type="slidenum">
              <a:rPr lang="en-US" smtClean="0"/>
              <a:t>15</a:t>
            </a:fld>
            <a:endParaRPr lang="en-US"/>
          </a:p>
        </p:txBody>
      </p:sp>
    </p:spTree>
    <p:extLst>
      <p:ext uri="{BB962C8B-B14F-4D97-AF65-F5344CB8AC3E}">
        <p14:creationId xmlns:p14="http://schemas.microsoft.com/office/powerpoint/2010/main" val="185735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25</a:t>
            </a:fld>
            <a:endParaRPr lang="en-US"/>
          </a:p>
        </p:txBody>
      </p:sp>
    </p:spTree>
    <p:extLst>
      <p:ext uri="{BB962C8B-B14F-4D97-AF65-F5344CB8AC3E}">
        <p14:creationId xmlns:p14="http://schemas.microsoft.com/office/powerpoint/2010/main" val="4273907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9302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9855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14686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427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2904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884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6378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942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0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27738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7495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0887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4841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5239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4697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211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2766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91558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905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9183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0520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977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452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03791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78139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6313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349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8210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8096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90682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9175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1217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05558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0917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4251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7461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9947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92168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32842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33819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2297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9958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1352468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3586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8739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1640546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theme" Target="../theme/theme2.xml"/><Relationship Id="rId50" Type="http://schemas.openxmlformats.org/officeDocument/2006/relationships/image" Target="../media/image15.sv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4.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image" Target="../media/image13.jpg"/><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8"/>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5451485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95.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marketplace" TargetMode="External"/><Relationship Id="rId2" Type="http://schemas.openxmlformats.org/officeDocument/2006/relationships/notesSlide" Target="../notesSlides/notesSlide2.xml"/><Relationship Id="rId1" Type="http://schemas.openxmlformats.org/officeDocument/2006/relationships/slideLayout" Target="../slideLayouts/slideLayout94.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3" Type="http://schemas.openxmlformats.org/officeDocument/2006/relationships/hyperlink" Target="https://splunkbase.splunk.com/app/2890/" TargetMode="External"/><Relationship Id="rId2" Type="http://schemas.openxmlformats.org/officeDocument/2006/relationships/hyperlink" Target="https://github.com/splunk/splunk-aws-cloudformation" TargetMode="External"/><Relationship Id="rId1" Type="http://schemas.openxmlformats.org/officeDocument/2006/relationships/slideLayout" Target="../slideLayouts/slideLayout94.xml"/><Relationship Id="rId4" Type="http://schemas.openxmlformats.org/officeDocument/2006/relationships/hyperlink" Target="https://splunkbase.splunk.com/app/28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8E06978A-D060-7140-93CA-8713A057F6BB}"/>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6 : </a:t>
            </a:r>
            <a:r>
              <a:rPr lang="en-US"/>
              <a:t>CloudFormation Templates</a:t>
            </a:r>
            <a:endParaRPr lang="en-US" dirty="0"/>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06727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DE9846-166C-E74D-A798-2DED3FCA1C19}"/>
              </a:ext>
            </a:extLst>
          </p:cNvPr>
          <p:cNvPicPr>
            <a:picLocks noChangeAspect="1"/>
          </p:cNvPicPr>
          <p:nvPr/>
        </p:nvPicPr>
        <p:blipFill>
          <a:blip r:embed="rId2"/>
          <a:stretch>
            <a:fillRect/>
          </a:stretch>
        </p:blipFill>
        <p:spPr>
          <a:xfrm>
            <a:off x="2299931" y="1280628"/>
            <a:ext cx="8045561" cy="5043948"/>
          </a:xfrm>
          <a:prstGeom prst="rect">
            <a:avLst/>
          </a:prstGeom>
        </p:spPr>
      </p:pic>
      <p:sp>
        <p:nvSpPr>
          <p:cNvPr id="3" name="Title 2"/>
          <p:cNvSpPr>
            <a:spLocks noGrp="1"/>
          </p:cNvSpPr>
          <p:nvPr>
            <p:ph type="title"/>
          </p:nvPr>
        </p:nvSpPr>
        <p:spPr/>
        <p:txBody>
          <a:bodyPr/>
          <a:lstStyle/>
          <a:p>
            <a:r>
              <a:rPr lang="en-US" dirty="0"/>
              <a:t>Enter GitHub to get templates</a:t>
            </a:r>
          </a:p>
        </p:txBody>
      </p:sp>
      <p:sp>
        <p:nvSpPr>
          <p:cNvPr id="4" name="Subtitle 3"/>
          <p:cNvSpPr>
            <a:spLocks noGrp="1"/>
          </p:cNvSpPr>
          <p:nvPr>
            <p:ph type="subTitle" idx="12"/>
          </p:nvPr>
        </p:nvSpPr>
        <p:spPr/>
        <p:txBody>
          <a:bodyPr/>
          <a:lstStyle/>
          <a:p>
            <a:r>
              <a:rPr lang="en-US" dirty="0"/>
              <a:t>Select multi-node or single instance deployment</a:t>
            </a:r>
          </a:p>
        </p:txBody>
      </p:sp>
      <p:cxnSp>
        <p:nvCxnSpPr>
          <p:cNvPr id="7" name="Straight Arrow Connector 6"/>
          <p:cNvCxnSpPr>
            <a:cxnSpLocks/>
          </p:cNvCxnSpPr>
          <p:nvPr/>
        </p:nvCxnSpPr>
        <p:spPr>
          <a:xfrm>
            <a:off x="1694329" y="3160059"/>
            <a:ext cx="968188" cy="120672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7804" y="2790727"/>
            <a:ext cx="1439497" cy="369332"/>
          </a:xfrm>
          <a:prstGeom prst="rect">
            <a:avLst/>
          </a:prstGeom>
          <a:noFill/>
        </p:spPr>
        <p:txBody>
          <a:bodyPr wrap="none" lIns="0" tIns="0" rIns="0" bIns="0" rtlCol="0">
            <a:spAutoFit/>
          </a:bodyPr>
          <a:lstStyle/>
          <a:p>
            <a:r>
              <a:rPr lang="en-US" sz="2400"/>
              <a:t>Multi-node</a:t>
            </a:r>
            <a:endParaRPr lang="en-US" sz="2400" dirty="0"/>
          </a:p>
        </p:txBody>
      </p:sp>
      <p:cxnSp>
        <p:nvCxnSpPr>
          <p:cNvPr id="12" name="Straight Arrow Connector 11"/>
          <p:cNvCxnSpPr>
            <a:cxnSpLocks/>
          </p:cNvCxnSpPr>
          <p:nvPr/>
        </p:nvCxnSpPr>
        <p:spPr>
          <a:xfrm>
            <a:off x="1694329" y="4305525"/>
            <a:ext cx="968188" cy="3113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1615449" y="5165514"/>
            <a:ext cx="1047068" cy="1455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4832" y="3997454"/>
            <a:ext cx="1439497" cy="738664"/>
          </a:xfrm>
          <a:prstGeom prst="rect">
            <a:avLst/>
          </a:prstGeom>
          <a:noFill/>
        </p:spPr>
        <p:txBody>
          <a:bodyPr wrap="none" lIns="0" tIns="0" rIns="0" bIns="0" rtlCol="0">
            <a:spAutoFit/>
          </a:bodyPr>
          <a:lstStyle/>
          <a:p>
            <a:r>
              <a:rPr lang="en-US" sz="2400" dirty="0"/>
              <a:t>Multi-node</a:t>
            </a:r>
          </a:p>
          <a:p>
            <a:r>
              <a:rPr lang="en-US" sz="2400" dirty="0"/>
              <a:t>w/Chef</a:t>
            </a:r>
          </a:p>
        </p:txBody>
      </p:sp>
      <p:sp>
        <p:nvSpPr>
          <p:cNvPr id="19" name="TextBox 18"/>
          <p:cNvSpPr txBox="1"/>
          <p:nvPr/>
        </p:nvSpPr>
        <p:spPr>
          <a:xfrm>
            <a:off x="175952" y="5311046"/>
            <a:ext cx="2123979" cy="369332"/>
          </a:xfrm>
          <a:prstGeom prst="rect">
            <a:avLst/>
          </a:prstGeom>
          <a:noFill/>
        </p:spPr>
        <p:txBody>
          <a:bodyPr wrap="none" lIns="0" tIns="0" rIns="0" bIns="0" rtlCol="0">
            <a:spAutoFit/>
          </a:bodyPr>
          <a:lstStyle/>
          <a:p>
            <a:r>
              <a:rPr lang="en-US" sz="2400" dirty="0"/>
              <a:t>Single-Instance</a:t>
            </a:r>
          </a:p>
        </p:txBody>
      </p:sp>
    </p:spTree>
    <p:extLst>
      <p:ext uri="{BB962C8B-B14F-4D97-AF65-F5344CB8AC3E}">
        <p14:creationId xmlns:p14="http://schemas.microsoft.com/office/powerpoint/2010/main" val="20998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21F59E-1E5E-A74C-9896-FB1629D3D59A}"/>
              </a:ext>
            </a:extLst>
          </p:cNvPr>
          <p:cNvPicPr>
            <a:picLocks noChangeAspect="1"/>
          </p:cNvPicPr>
          <p:nvPr/>
        </p:nvPicPr>
        <p:blipFill>
          <a:blip r:embed="rId2"/>
          <a:stretch>
            <a:fillRect/>
          </a:stretch>
        </p:blipFill>
        <p:spPr>
          <a:xfrm>
            <a:off x="2876348" y="979452"/>
            <a:ext cx="6606864" cy="5878548"/>
          </a:xfrm>
          <a:prstGeom prst="rect">
            <a:avLst/>
          </a:prstGeom>
        </p:spPr>
      </p:pic>
      <p:sp>
        <p:nvSpPr>
          <p:cNvPr id="3" name="Title 2"/>
          <p:cNvSpPr>
            <a:spLocks noGrp="1"/>
          </p:cNvSpPr>
          <p:nvPr>
            <p:ph type="title"/>
          </p:nvPr>
        </p:nvSpPr>
        <p:spPr/>
        <p:txBody>
          <a:bodyPr/>
          <a:lstStyle/>
          <a:p>
            <a:r>
              <a:rPr lang="en-US" dirty="0"/>
              <a:t>Select RAW JSON from GitHub</a:t>
            </a:r>
          </a:p>
        </p:txBody>
      </p:sp>
      <p:cxnSp>
        <p:nvCxnSpPr>
          <p:cNvPr id="7" name="Straight Arrow Connector 6"/>
          <p:cNvCxnSpPr>
            <a:cxnSpLocks/>
          </p:cNvCxnSpPr>
          <p:nvPr/>
        </p:nvCxnSpPr>
        <p:spPr>
          <a:xfrm flipH="1">
            <a:off x="7742903" y="2622549"/>
            <a:ext cx="2291640" cy="4858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95329" y="2270660"/>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1518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BA3D6C-2FA7-E647-A9F9-80A14FB135CD}"/>
              </a:ext>
            </a:extLst>
          </p:cNvPr>
          <p:cNvPicPr>
            <a:picLocks noChangeAspect="1"/>
          </p:cNvPicPr>
          <p:nvPr/>
        </p:nvPicPr>
        <p:blipFill>
          <a:blip r:embed="rId2"/>
          <a:stretch>
            <a:fillRect/>
          </a:stretch>
        </p:blipFill>
        <p:spPr>
          <a:xfrm>
            <a:off x="933835" y="1280628"/>
            <a:ext cx="10112706" cy="5002891"/>
          </a:xfrm>
          <a:prstGeom prst="rect">
            <a:avLst/>
          </a:prstGeom>
        </p:spPr>
      </p:pic>
      <p:sp>
        <p:nvSpPr>
          <p:cNvPr id="3" name="Title 2"/>
          <p:cNvSpPr>
            <a:spLocks noGrp="1"/>
          </p:cNvSpPr>
          <p:nvPr>
            <p:ph type="title"/>
          </p:nvPr>
        </p:nvSpPr>
        <p:spPr/>
        <p:txBody>
          <a:bodyPr/>
          <a:lstStyle/>
          <a:p>
            <a:r>
              <a:rPr lang="en-US" dirty="0"/>
              <a:t>Open CloudFormation on AWS</a:t>
            </a:r>
          </a:p>
        </p:txBody>
      </p:sp>
      <p:sp>
        <p:nvSpPr>
          <p:cNvPr id="4" name="Subtitle 3"/>
          <p:cNvSpPr>
            <a:spLocks noGrp="1"/>
          </p:cNvSpPr>
          <p:nvPr>
            <p:ph type="subTitle" idx="12"/>
          </p:nvPr>
        </p:nvSpPr>
        <p:spPr/>
        <p:txBody>
          <a:bodyPr/>
          <a:lstStyle/>
          <a:p>
            <a:r>
              <a:rPr lang="en-US" dirty="0"/>
              <a:t>Management Tools -&gt; CloudFormation</a:t>
            </a:r>
          </a:p>
        </p:txBody>
      </p:sp>
      <p:cxnSp>
        <p:nvCxnSpPr>
          <p:cNvPr id="7" name="Straight Arrow Connector 6"/>
          <p:cNvCxnSpPr>
            <a:cxnSpLocks/>
          </p:cNvCxnSpPr>
          <p:nvPr/>
        </p:nvCxnSpPr>
        <p:spPr>
          <a:xfrm>
            <a:off x="1287796" y="2678113"/>
            <a:ext cx="3003985" cy="8615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132" y="2308781"/>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427866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New Stack</a:t>
            </a:r>
          </a:p>
        </p:txBody>
      </p:sp>
      <p:pic>
        <p:nvPicPr>
          <p:cNvPr id="7" name="Picture 6">
            <a:extLst>
              <a:ext uri="{FF2B5EF4-FFF2-40B4-BE49-F238E27FC236}">
                <a16:creationId xmlns:a16="http://schemas.microsoft.com/office/drawing/2014/main" id="{72AEC2E8-4B40-1042-99F6-1C300C80F5B2}"/>
              </a:ext>
            </a:extLst>
          </p:cNvPr>
          <p:cNvPicPr>
            <a:picLocks noChangeAspect="1"/>
          </p:cNvPicPr>
          <p:nvPr/>
        </p:nvPicPr>
        <p:blipFill>
          <a:blip r:embed="rId2"/>
          <a:stretch>
            <a:fillRect/>
          </a:stretch>
        </p:blipFill>
        <p:spPr>
          <a:xfrm>
            <a:off x="999111" y="941809"/>
            <a:ext cx="10736826" cy="5310688"/>
          </a:xfrm>
          <a:prstGeom prst="rect">
            <a:avLst/>
          </a:prstGeom>
        </p:spPr>
      </p:pic>
    </p:spTree>
    <p:extLst>
      <p:ext uri="{BB962C8B-B14F-4D97-AF65-F5344CB8AC3E}">
        <p14:creationId xmlns:p14="http://schemas.microsoft.com/office/powerpoint/2010/main" val="38904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16FF24-8ADF-3E43-8641-23A6B0DD2AC2}"/>
              </a:ext>
            </a:extLst>
          </p:cNvPr>
          <p:cNvPicPr>
            <a:picLocks noChangeAspect="1"/>
          </p:cNvPicPr>
          <p:nvPr/>
        </p:nvPicPr>
        <p:blipFill>
          <a:blip r:embed="rId2"/>
          <a:stretch>
            <a:fillRect/>
          </a:stretch>
        </p:blipFill>
        <p:spPr>
          <a:xfrm>
            <a:off x="0" y="1090943"/>
            <a:ext cx="12192000" cy="4676114"/>
          </a:xfrm>
          <a:prstGeom prst="rect">
            <a:avLst/>
          </a:prstGeom>
        </p:spPr>
      </p:pic>
      <p:sp>
        <p:nvSpPr>
          <p:cNvPr id="3" name="Title 2"/>
          <p:cNvSpPr>
            <a:spLocks noGrp="1"/>
          </p:cNvSpPr>
          <p:nvPr>
            <p:ph type="title"/>
          </p:nvPr>
        </p:nvSpPr>
        <p:spPr/>
        <p:txBody>
          <a:bodyPr/>
          <a:lstStyle/>
          <a:p>
            <a:r>
              <a:rPr lang="en-US" dirty="0"/>
              <a:t>Click on Design template</a:t>
            </a:r>
          </a:p>
        </p:txBody>
      </p:sp>
      <p:cxnSp>
        <p:nvCxnSpPr>
          <p:cNvPr id="7" name="Straight Arrow Connector 6"/>
          <p:cNvCxnSpPr/>
          <p:nvPr/>
        </p:nvCxnSpPr>
        <p:spPr>
          <a:xfrm flipV="1">
            <a:off x="792508" y="3220177"/>
            <a:ext cx="2675965" cy="67235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190154" y="4061012"/>
            <a:ext cx="1529174" cy="369332"/>
          </a:xfrm>
          <a:prstGeom prst="rect">
            <a:avLst/>
          </a:prstGeom>
          <a:noFill/>
        </p:spPr>
        <p:txBody>
          <a:bodyPr wrap="squar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2106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8A7F50-C311-A848-B8E9-70A2D759F49D}"/>
              </a:ext>
            </a:extLst>
          </p:cNvPr>
          <p:cNvPicPr>
            <a:picLocks noChangeAspect="1"/>
          </p:cNvPicPr>
          <p:nvPr/>
        </p:nvPicPr>
        <p:blipFill>
          <a:blip r:embed="rId3"/>
          <a:stretch>
            <a:fillRect/>
          </a:stretch>
        </p:blipFill>
        <p:spPr>
          <a:xfrm>
            <a:off x="1351429" y="1106577"/>
            <a:ext cx="9815052" cy="4766865"/>
          </a:xfrm>
          <a:prstGeom prst="rect">
            <a:avLst/>
          </a:prstGeom>
        </p:spPr>
      </p:pic>
      <p:sp>
        <p:nvSpPr>
          <p:cNvPr id="3" name="Title 2"/>
          <p:cNvSpPr>
            <a:spLocks noGrp="1"/>
          </p:cNvSpPr>
          <p:nvPr>
            <p:ph type="title"/>
          </p:nvPr>
        </p:nvSpPr>
        <p:spPr/>
        <p:txBody>
          <a:bodyPr/>
          <a:lstStyle/>
          <a:p>
            <a:r>
              <a:rPr lang="en-US" dirty="0"/>
              <a:t>Locate the Template tab</a:t>
            </a:r>
          </a:p>
        </p:txBody>
      </p:sp>
      <p:cxnSp>
        <p:nvCxnSpPr>
          <p:cNvPr id="7" name="Straight Arrow Connector 6"/>
          <p:cNvCxnSpPr>
            <a:cxnSpLocks/>
          </p:cNvCxnSpPr>
          <p:nvPr/>
        </p:nvCxnSpPr>
        <p:spPr>
          <a:xfrm>
            <a:off x="645459" y="4397188"/>
            <a:ext cx="1389818" cy="107446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027856"/>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3282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D738DC-9CFC-9646-9927-CECA930F1E92}"/>
              </a:ext>
            </a:extLst>
          </p:cNvPr>
          <p:cNvPicPr>
            <a:picLocks noChangeAspect="1"/>
          </p:cNvPicPr>
          <p:nvPr/>
        </p:nvPicPr>
        <p:blipFill>
          <a:blip r:embed="rId2"/>
          <a:stretch>
            <a:fillRect/>
          </a:stretch>
        </p:blipFill>
        <p:spPr>
          <a:xfrm>
            <a:off x="914402" y="1032387"/>
            <a:ext cx="10184119" cy="4930236"/>
          </a:xfrm>
          <a:prstGeom prst="rect">
            <a:avLst/>
          </a:prstGeom>
        </p:spPr>
      </p:pic>
      <p:sp>
        <p:nvSpPr>
          <p:cNvPr id="3" name="Title 2"/>
          <p:cNvSpPr>
            <a:spLocks noGrp="1"/>
          </p:cNvSpPr>
          <p:nvPr>
            <p:ph type="title"/>
          </p:nvPr>
        </p:nvSpPr>
        <p:spPr/>
        <p:txBody>
          <a:bodyPr/>
          <a:lstStyle/>
          <a:p>
            <a:r>
              <a:rPr lang="en-US" dirty="0"/>
              <a:t>Paste JSON / Refresh</a:t>
            </a:r>
          </a:p>
        </p:txBody>
      </p:sp>
      <p:cxnSp>
        <p:nvCxnSpPr>
          <p:cNvPr id="7" name="Straight Arrow Connector 6"/>
          <p:cNvCxnSpPr/>
          <p:nvPr/>
        </p:nvCxnSpPr>
        <p:spPr>
          <a:xfrm>
            <a:off x="685800" y="4182035"/>
            <a:ext cx="1317812" cy="80682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2745" y="3074039"/>
            <a:ext cx="1245408" cy="1107996"/>
          </a:xfrm>
          <a:prstGeom prst="rect">
            <a:avLst/>
          </a:prstGeom>
          <a:noFill/>
        </p:spPr>
        <p:txBody>
          <a:bodyPr wrap="square" lIns="0" tIns="0" rIns="0" bIns="0" rtlCol="0">
            <a:spAutoFit/>
          </a:bodyPr>
          <a:lstStyle/>
          <a:p>
            <a:r>
              <a:rPr lang="en-US" sz="2400" dirty="0"/>
              <a:t>1) Paste JSON Here</a:t>
            </a:r>
          </a:p>
        </p:txBody>
      </p:sp>
      <p:cxnSp>
        <p:nvCxnSpPr>
          <p:cNvPr id="11" name="Straight Arrow Connector 10"/>
          <p:cNvCxnSpPr>
            <a:cxnSpLocks/>
          </p:cNvCxnSpPr>
          <p:nvPr/>
        </p:nvCxnSpPr>
        <p:spPr>
          <a:xfrm flipH="1" flipV="1">
            <a:off x="11098521" y="1505696"/>
            <a:ext cx="213492" cy="90551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927920" y="2424264"/>
            <a:ext cx="1112484" cy="738664"/>
          </a:xfrm>
          <a:prstGeom prst="rect">
            <a:avLst/>
          </a:prstGeom>
          <a:noFill/>
        </p:spPr>
        <p:txBody>
          <a:bodyPr wrap="none" lIns="0" tIns="0" rIns="0" bIns="0" rtlCol="0">
            <a:spAutoFit/>
          </a:bodyPr>
          <a:lstStyle/>
          <a:p>
            <a:r>
              <a:rPr lang="en-US" sz="2400" dirty="0"/>
              <a:t>2) Click </a:t>
            </a:r>
          </a:p>
          <a:p>
            <a:r>
              <a:rPr lang="en-US" sz="2400" dirty="0"/>
              <a:t>Refresh</a:t>
            </a:r>
          </a:p>
        </p:txBody>
      </p:sp>
    </p:spTree>
    <p:extLst>
      <p:ext uri="{BB962C8B-B14F-4D97-AF65-F5344CB8AC3E}">
        <p14:creationId xmlns:p14="http://schemas.microsoft.com/office/powerpoint/2010/main" val="38163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067618-CED9-214C-B7FF-BAFDC6558500}"/>
              </a:ext>
            </a:extLst>
          </p:cNvPr>
          <p:cNvPicPr>
            <a:picLocks noChangeAspect="1"/>
          </p:cNvPicPr>
          <p:nvPr/>
        </p:nvPicPr>
        <p:blipFill>
          <a:blip r:embed="rId2"/>
          <a:stretch>
            <a:fillRect/>
          </a:stretch>
        </p:blipFill>
        <p:spPr>
          <a:xfrm>
            <a:off x="914402" y="1032387"/>
            <a:ext cx="10545095" cy="5104988"/>
          </a:xfrm>
          <a:prstGeom prst="rect">
            <a:avLst/>
          </a:prstGeom>
        </p:spPr>
      </p:pic>
      <p:sp>
        <p:nvSpPr>
          <p:cNvPr id="3" name="Title 2"/>
          <p:cNvSpPr>
            <a:spLocks noGrp="1"/>
          </p:cNvSpPr>
          <p:nvPr>
            <p:ph type="title"/>
          </p:nvPr>
        </p:nvSpPr>
        <p:spPr/>
        <p:txBody>
          <a:bodyPr/>
          <a:lstStyle/>
          <a:p>
            <a:r>
              <a:rPr lang="en-US" dirty="0"/>
              <a:t>Deploy CF Template</a:t>
            </a:r>
          </a:p>
        </p:txBody>
      </p:sp>
      <p:cxnSp>
        <p:nvCxnSpPr>
          <p:cNvPr id="7" name="Straight Arrow Connector 6"/>
          <p:cNvCxnSpPr>
            <a:cxnSpLocks/>
          </p:cNvCxnSpPr>
          <p:nvPr/>
        </p:nvCxnSpPr>
        <p:spPr>
          <a:xfrm flipV="1">
            <a:off x="806823" y="1430594"/>
            <a:ext cx="874493" cy="97643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79" y="2407024"/>
            <a:ext cx="1421864"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186957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771391-91D6-BE42-985D-E24FA3F9C680}"/>
              </a:ext>
            </a:extLst>
          </p:cNvPr>
          <p:cNvPicPr>
            <a:picLocks noChangeAspect="1"/>
          </p:cNvPicPr>
          <p:nvPr/>
        </p:nvPicPr>
        <p:blipFill>
          <a:blip r:embed="rId2"/>
          <a:stretch>
            <a:fillRect/>
          </a:stretch>
        </p:blipFill>
        <p:spPr>
          <a:xfrm>
            <a:off x="0" y="1138084"/>
            <a:ext cx="12192000" cy="4581832"/>
          </a:xfrm>
          <a:prstGeom prst="rect">
            <a:avLst/>
          </a:prstGeom>
        </p:spPr>
      </p:pic>
      <p:sp>
        <p:nvSpPr>
          <p:cNvPr id="3" name="Title 2"/>
          <p:cNvSpPr>
            <a:spLocks noGrp="1"/>
          </p:cNvSpPr>
          <p:nvPr>
            <p:ph type="title"/>
          </p:nvPr>
        </p:nvSpPr>
        <p:spPr/>
        <p:txBody>
          <a:bodyPr/>
          <a:lstStyle/>
          <a:p>
            <a:r>
              <a:rPr lang="en-US" dirty="0"/>
              <a:t>Select the template and click next</a:t>
            </a:r>
          </a:p>
        </p:txBody>
      </p:sp>
      <p:cxnSp>
        <p:nvCxnSpPr>
          <p:cNvPr id="7" name="Straight Arrow Connector 6"/>
          <p:cNvCxnSpPr/>
          <p:nvPr/>
        </p:nvCxnSpPr>
        <p:spPr>
          <a:xfrm>
            <a:off x="11715549" y="4188975"/>
            <a:ext cx="1" cy="107576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38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077A4C-C4BE-894B-BEB0-D7425B029EC0}"/>
              </a:ext>
            </a:extLst>
          </p:cNvPr>
          <p:cNvPicPr>
            <a:picLocks noChangeAspect="1"/>
          </p:cNvPicPr>
          <p:nvPr/>
        </p:nvPicPr>
        <p:blipFill>
          <a:blip r:embed="rId2"/>
          <a:stretch>
            <a:fillRect/>
          </a:stretch>
        </p:blipFill>
        <p:spPr>
          <a:xfrm>
            <a:off x="1072196" y="973394"/>
            <a:ext cx="10829752" cy="5293518"/>
          </a:xfrm>
          <a:prstGeom prst="rect">
            <a:avLst/>
          </a:prstGeom>
        </p:spPr>
      </p:pic>
      <p:sp>
        <p:nvSpPr>
          <p:cNvPr id="3" name="Title 2"/>
          <p:cNvSpPr>
            <a:spLocks noGrp="1"/>
          </p:cNvSpPr>
          <p:nvPr>
            <p:ph type="title"/>
          </p:nvPr>
        </p:nvSpPr>
        <p:spPr/>
        <p:txBody>
          <a:bodyPr/>
          <a:lstStyle/>
          <a:p>
            <a:r>
              <a:rPr lang="en-US" dirty="0"/>
              <a:t>Fill out the form</a:t>
            </a:r>
          </a:p>
        </p:txBody>
      </p:sp>
      <p:sp>
        <p:nvSpPr>
          <p:cNvPr id="2" name="TextBox 1">
            <a:extLst>
              <a:ext uri="{FF2B5EF4-FFF2-40B4-BE49-F238E27FC236}">
                <a16:creationId xmlns:a16="http://schemas.microsoft.com/office/drawing/2014/main" id="{94A65184-6166-FC4E-8E6D-0074CDA3064B}"/>
              </a:ext>
            </a:extLst>
          </p:cNvPr>
          <p:cNvSpPr txBox="1"/>
          <p:nvPr/>
        </p:nvSpPr>
        <p:spPr>
          <a:xfrm>
            <a:off x="456063" y="3024112"/>
            <a:ext cx="1828800" cy="2369880"/>
          </a:xfrm>
          <a:prstGeom prst="rect">
            <a:avLst/>
          </a:prstGeom>
          <a:noFill/>
        </p:spPr>
        <p:txBody>
          <a:bodyPr wrap="square" lIns="0" tIns="0" rIns="0" bIns="0" rtlCol="0">
            <a:spAutoFit/>
          </a:bodyPr>
          <a:lstStyle/>
          <a:p>
            <a:pPr algn="ctr"/>
            <a:r>
              <a:rPr lang="en-US" sz="1400" dirty="0"/>
              <a:t>Enter a “stack name”</a:t>
            </a:r>
          </a:p>
          <a:p>
            <a:pPr algn="ctr"/>
            <a:endParaRPr lang="en-US" sz="1400" dirty="0"/>
          </a:p>
          <a:p>
            <a:pPr algn="ctr"/>
            <a:r>
              <a:rPr lang="en-US" sz="1400" dirty="0"/>
              <a:t>Select a Key which you will use to SSH into the box</a:t>
            </a:r>
          </a:p>
          <a:p>
            <a:pPr algn="ctr"/>
            <a:endParaRPr lang="en-US" sz="1400" dirty="0"/>
          </a:p>
          <a:p>
            <a:pPr algn="ctr"/>
            <a:r>
              <a:rPr lang="en-US" sz="1400" dirty="0"/>
              <a:t>Change the password</a:t>
            </a:r>
          </a:p>
          <a:p>
            <a:pPr algn="ctr"/>
            <a:endParaRPr lang="en-US" sz="1400" dirty="0"/>
          </a:p>
          <a:p>
            <a:pPr algn="ctr"/>
            <a:r>
              <a:rPr lang="en-US" sz="1400" dirty="0"/>
              <a:t>Finally enter your IP or 0.0.0.0/0 to allow SSH from anywhere.</a:t>
            </a:r>
          </a:p>
        </p:txBody>
      </p:sp>
    </p:spTree>
    <p:extLst>
      <p:ext uri="{BB962C8B-B14F-4D97-AF65-F5344CB8AC3E}">
        <p14:creationId xmlns:p14="http://schemas.microsoft.com/office/powerpoint/2010/main" val="398512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Quick Start on AWS</a:t>
            </a:r>
          </a:p>
        </p:txBody>
      </p:sp>
      <p:sp>
        <p:nvSpPr>
          <p:cNvPr id="3" name="Subtitle 2"/>
          <p:cNvSpPr>
            <a:spLocks noGrp="1"/>
          </p:cNvSpPr>
          <p:nvPr>
            <p:ph type="subTitle" idx="12"/>
          </p:nvPr>
        </p:nvSpPr>
        <p:spPr/>
        <p:txBody>
          <a:bodyPr/>
          <a:lstStyle/>
          <a:p>
            <a:r>
              <a:rPr lang="en-US" dirty="0"/>
              <a:t>https://aws.amazon.com/</a:t>
            </a:r>
            <a:r>
              <a:rPr lang="en-US" dirty="0" err="1"/>
              <a:t>quickstart</a:t>
            </a:r>
            <a:r>
              <a:rPr lang="en-US" dirty="0"/>
              <a:t>/architecture/</a:t>
            </a:r>
            <a:r>
              <a:rPr lang="en-US" dirty="0" err="1"/>
              <a:t>splunk</a:t>
            </a:r>
            <a:r>
              <a:rPr lang="en-US" dirty="0"/>
              <a:t>-enterprise/</a:t>
            </a:r>
          </a:p>
        </p:txBody>
      </p:sp>
      <p:pic>
        <p:nvPicPr>
          <p:cNvPr id="7" name="Picture 6">
            <a:extLst>
              <a:ext uri="{FF2B5EF4-FFF2-40B4-BE49-F238E27FC236}">
                <a16:creationId xmlns:a16="http://schemas.microsoft.com/office/drawing/2014/main" id="{B31F3EE9-8546-1548-804B-F3CE9D2B1D19}"/>
              </a:ext>
            </a:extLst>
          </p:cNvPr>
          <p:cNvPicPr>
            <a:picLocks noChangeAspect="1"/>
          </p:cNvPicPr>
          <p:nvPr/>
        </p:nvPicPr>
        <p:blipFill>
          <a:blip r:embed="rId2"/>
          <a:stretch>
            <a:fillRect/>
          </a:stretch>
        </p:blipFill>
        <p:spPr>
          <a:xfrm>
            <a:off x="1010093" y="1280628"/>
            <a:ext cx="10313581" cy="5033159"/>
          </a:xfrm>
          <a:prstGeom prst="rect">
            <a:avLst/>
          </a:prstGeom>
        </p:spPr>
      </p:pic>
    </p:spTree>
    <p:extLst>
      <p:ext uri="{BB962C8B-B14F-4D97-AF65-F5344CB8AC3E}">
        <p14:creationId xmlns:p14="http://schemas.microsoft.com/office/powerpoint/2010/main" val="12212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Fill out Tags / IAM Role </a:t>
            </a:r>
          </a:p>
        </p:txBody>
      </p:sp>
      <p:sp>
        <p:nvSpPr>
          <p:cNvPr id="4" name="Subtitle 3"/>
          <p:cNvSpPr>
            <a:spLocks noGrp="1"/>
          </p:cNvSpPr>
          <p:nvPr>
            <p:ph type="subTitle" idx="12"/>
          </p:nvPr>
        </p:nvSpPr>
        <p:spPr/>
        <p:txBody>
          <a:bodyPr/>
          <a:lstStyle/>
          <a:p>
            <a:r>
              <a:rPr lang="en-US" dirty="0"/>
              <a:t>Add Tags or an IAM role for the EC2 instance(s).</a:t>
            </a:r>
          </a:p>
        </p:txBody>
      </p:sp>
      <p:pic>
        <p:nvPicPr>
          <p:cNvPr id="7" name="Picture 6">
            <a:extLst>
              <a:ext uri="{FF2B5EF4-FFF2-40B4-BE49-F238E27FC236}">
                <a16:creationId xmlns:a16="http://schemas.microsoft.com/office/drawing/2014/main" id="{D6A9A716-138F-F84A-A690-97AA305C2D79}"/>
              </a:ext>
            </a:extLst>
          </p:cNvPr>
          <p:cNvPicPr>
            <a:picLocks noChangeAspect="1"/>
          </p:cNvPicPr>
          <p:nvPr/>
        </p:nvPicPr>
        <p:blipFill>
          <a:blip r:embed="rId2"/>
          <a:stretch>
            <a:fillRect/>
          </a:stretch>
        </p:blipFill>
        <p:spPr>
          <a:xfrm>
            <a:off x="1047135" y="1280628"/>
            <a:ext cx="10087897" cy="4970690"/>
          </a:xfrm>
          <a:prstGeom prst="rect">
            <a:avLst/>
          </a:prstGeom>
        </p:spPr>
      </p:pic>
    </p:spTree>
    <p:extLst>
      <p:ext uri="{BB962C8B-B14F-4D97-AF65-F5344CB8AC3E}">
        <p14:creationId xmlns:p14="http://schemas.microsoft.com/office/powerpoint/2010/main" val="22497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and Create Stack</a:t>
            </a:r>
          </a:p>
        </p:txBody>
      </p:sp>
      <p:pic>
        <p:nvPicPr>
          <p:cNvPr id="7" name="Picture 6">
            <a:extLst>
              <a:ext uri="{FF2B5EF4-FFF2-40B4-BE49-F238E27FC236}">
                <a16:creationId xmlns:a16="http://schemas.microsoft.com/office/drawing/2014/main" id="{56B6E07E-260E-8E4F-AEFB-EC1C2FFE2DA8}"/>
              </a:ext>
            </a:extLst>
          </p:cNvPr>
          <p:cNvPicPr>
            <a:picLocks noChangeAspect="1"/>
          </p:cNvPicPr>
          <p:nvPr/>
        </p:nvPicPr>
        <p:blipFill>
          <a:blip r:embed="rId2"/>
          <a:stretch>
            <a:fillRect/>
          </a:stretch>
        </p:blipFill>
        <p:spPr>
          <a:xfrm>
            <a:off x="727587" y="1005870"/>
            <a:ext cx="10736826" cy="5264842"/>
          </a:xfrm>
          <a:prstGeom prst="rect">
            <a:avLst/>
          </a:prstGeom>
        </p:spPr>
      </p:pic>
      <p:cxnSp>
        <p:nvCxnSpPr>
          <p:cNvPr id="8" name="Straight Arrow Connector 7">
            <a:extLst>
              <a:ext uri="{FF2B5EF4-FFF2-40B4-BE49-F238E27FC236}">
                <a16:creationId xmlns:a16="http://schemas.microsoft.com/office/drawing/2014/main" id="{0A778BED-BDBC-8046-A045-BC8C3E2D720D}"/>
              </a:ext>
            </a:extLst>
          </p:cNvPr>
          <p:cNvCxnSpPr/>
          <p:nvPr/>
        </p:nvCxnSpPr>
        <p:spPr>
          <a:xfrm>
            <a:off x="11096116" y="4837904"/>
            <a:ext cx="1" cy="107576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5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Watch Stack being  provisioned</a:t>
            </a:r>
          </a:p>
        </p:txBody>
      </p:sp>
      <p:sp>
        <p:nvSpPr>
          <p:cNvPr id="6" name="Subtitle 3">
            <a:extLst>
              <a:ext uri="{FF2B5EF4-FFF2-40B4-BE49-F238E27FC236}">
                <a16:creationId xmlns:a16="http://schemas.microsoft.com/office/drawing/2014/main" id="{13649EE5-221F-364C-BE19-226B83976BD4}"/>
              </a:ext>
            </a:extLst>
          </p:cNvPr>
          <p:cNvSpPr>
            <a:spLocks noGrp="1"/>
          </p:cNvSpPr>
          <p:nvPr>
            <p:ph type="subTitle" idx="12"/>
          </p:nvPr>
        </p:nvSpPr>
        <p:spPr>
          <a:xfrm>
            <a:off x="8745785" y="2646910"/>
            <a:ext cx="2964427" cy="317419"/>
          </a:xfrm>
        </p:spPr>
        <p:txBody>
          <a:bodyPr/>
          <a:lstStyle/>
          <a:p>
            <a:r>
              <a:rPr lang="en-US" dirty="0"/>
              <a:t>Click to reload view</a:t>
            </a:r>
          </a:p>
        </p:txBody>
      </p:sp>
      <p:pic>
        <p:nvPicPr>
          <p:cNvPr id="7" name="Picture 6">
            <a:extLst>
              <a:ext uri="{FF2B5EF4-FFF2-40B4-BE49-F238E27FC236}">
                <a16:creationId xmlns:a16="http://schemas.microsoft.com/office/drawing/2014/main" id="{72AEC2E8-4B40-1042-99F6-1C300C80F5B2}"/>
              </a:ext>
            </a:extLst>
          </p:cNvPr>
          <p:cNvPicPr>
            <a:picLocks noChangeAspect="1"/>
          </p:cNvPicPr>
          <p:nvPr/>
        </p:nvPicPr>
        <p:blipFill>
          <a:blip r:embed="rId2"/>
          <a:stretch>
            <a:fillRect/>
          </a:stretch>
        </p:blipFill>
        <p:spPr>
          <a:xfrm>
            <a:off x="999111" y="941809"/>
            <a:ext cx="10736826" cy="5310688"/>
          </a:xfrm>
          <a:prstGeom prst="rect">
            <a:avLst/>
          </a:prstGeom>
        </p:spPr>
      </p:pic>
      <p:cxnSp>
        <p:nvCxnSpPr>
          <p:cNvPr id="4" name="Straight Arrow Connector 3">
            <a:extLst>
              <a:ext uri="{FF2B5EF4-FFF2-40B4-BE49-F238E27FC236}">
                <a16:creationId xmlns:a16="http://schemas.microsoft.com/office/drawing/2014/main" id="{B95C67D9-B5D0-FA4A-8D1A-83156932C0CB}"/>
              </a:ext>
            </a:extLst>
          </p:cNvPr>
          <p:cNvCxnSpPr>
            <a:cxnSpLocks/>
          </p:cNvCxnSpPr>
          <p:nvPr/>
        </p:nvCxnSpPr>
        <p:spPr>
          <a:xfrm flipV="1">
            <a:off x="10028903" y="1541207"/>
            <a:ext cx="1165123" cy="92177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75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AFB8F3-DC38-E44A-838F-0B69B5403E78}"/>
              </a:ext>
            </a:extLst>
          </p:cNvPr>
          <p:cNvPicPr>
            <a:picLocks noChangeAspect="1"/>
          </p:cNvPicPr>
          <p:nvPr/>
        </p:nvPicPr>
        <p:blipFill>
          <a:blip r:embed="rId2"/>
          <a:stretch>
            <a:fillRect/>
          </a:stretch>
        </p:blipFill>
        <p:spPr>
          <a:xfrm>
            <a:off x="0" y="2041187"/>
            <a:ext cx="12192000" cy="2775626"/>
          </a:xfrm>
          <a:prstGeom prst="rect">
            <a:avLst/>
          </a:prstGeom>
        </p:spPr>
      </p:pic>
      <p:sp>
        <p:nvSpPr>
          <p:cNvPr id="3" name="Title 2"/>
          <p:cNvSpPr>
            <a:spLocks noGrp="1"/>
          </p:cNvSpPr>
          <p:nvPr>
            <p:ph type="title"/>
          </p:nvPr>
        </p:nvSpPr>
        <p:spPr/>
        <p:txBody>
          <a:bodyPr/>
          <a:lstStyle/>
          <a:p>
            <a:r>
              <a:rPr lang="en-US" dirty="0"/>
              <a:t>Watch Stack being  provisioned</a:t>
            </a:r>
          </a:p>
        </p:txBody>
      </p:sp>
      <p:sp>
        <p:nvSpPr>
          <p:cNvPr id="4" name="Subtitle 3"/>
          <p:cNvSpPr>
            <a:spLocks noGrp="1"/>
          </p:cNvSpPr>
          <p:nvPr>
            <p:ph type="subTitle" idx="12"/>
          </p:nvPr>
        </p:nvSpPr>
        <p:spPr>
          <a:xfrm>
            <a:off x="323328" y="1396197"/>
            <a:ext cx="11279873" cy="274600"/>
          </a:xfrm>
        </p:spPr>
        <p:txBody>
          <a:bodyPr/>
          <a:lstStyle/>
          <a:p>
            <a:r>
              <a:rPr lang="en-US" dirty="0"/>
              <a:t>Click on the stack to get details</a:t>
            </a:r>
          </a:p>
        </p:txBody>
      </p:sp>
      <p:cxnSp>
        <p:nvCxnSpPr>
          <p:cNvPr id="2" name="Straight Arrow Connector 1">
            <a:extLst>
              <a:ext uri="{FF2B5EF4-FFF2-40B4-BE49-F238E27FC236}">
                <a16:creationId xmlns:a16="http://schemas.microsoft.com/office/drawing/2014/main" id="{D84B54F7-457D-2242-95E9-6DE9BA9BB420}"/>
              </a:ext>
            </a:extLst>
          </p:cNvPr>
          <p:cNvCxnSpPr>
            <a:cxnSpLocks/>
          </p:cNvCxnSpPr>
          <p:nvPr/>
        </p:nvCxnSpPr>
        <p:spPr>
          <a:xfrm flipH="1">
            <a:off x="855406" y="1533497"/>
            <a:ext cx="2905433" cy="189550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96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E1BCD3-4404-CA4E-9665-98AFCBEC1E5E}"/>
              </a:ext>
            </a:extLst>
          </p:cNvPr>
          <p:cNvPicPr>
            <a:picLocks noChangeAspect="1"/>
          </p:cNvPicPr>
          <p:nvPr/>
        </p:nvPicPr>
        <p:blipFill>
          <a:blip r:embed="rId2"/>
          <a:stretch>
            <a:fillRect/>
          </a:stretch>
        </p:blipFill>
        <p:spPr>
          <a:xfrm>
            <a:off x="589934" y="1280628"/>
            <a:ext cx="10392697" cy="5076301"/>
          </a:xfrm>
          <a:prstGeom prst="rect">
            <a:avLst/>
          </a:prstGeom>
        </p:spPr>
      </p:pic>
      <p:sp>
        <p:nvSpPr>
          <p:cNvPr id="3" name="Title 2"/>
          <p:cNvSpPr>
            <a:spLocks noGrp="1"/>
          </p:cNvSpPr>
          <p:nvPr>
            <p:ph type="title"/>
          </p:nvPr>
        </p:nvSpPr>
        <p:spPr/>
        <p:txBody>
          <a:bodyPr/>
          <a:lstStyle/>
          <a:p>
            <a:r>
              <a:rPr lang="en-US" dirty="0"/>
              <a:t>See Outputs once stack complete</a:t>
            </a:r>
          </a:p>
        </p:txBody>
      </p:sp>
      <p:sp>
        <p:nvSpPr>
          <p:cNvPr id="4" name="Subtitle 3"/>
          <p:cNvSpPr>
            <a:spLocks noGrp="1"/>
          </p:cNvSpPr>
          <p:nvPr>
            <p:ph type="subTitle" idx="12"/>
          </p:nvPr>
        </p:nvSpPr>
        <p:spPr/>
        <p:txBody>
          <a:bodyPr/>
          <a:lstStyle/>
          <a:p>
            <a:r>
              <a:rPr lang="en-US" dirty="0"/>
              <a:t>Wait 10-15 minutes to make sure all post changes are made.</a:t>
            </a:r>
          </a:p>
        </p:txBody>
      </p:sp>
      <p:sp>
        <p:nvSpPr>
          <p:cNvPr id="2" name="Frame 1">
            <a:extLst>
              <a:ext uri="{FF2B5EF4-FFF2-40B4-BE49-F238E27FC236}">
                <a16:creationId xmlns:a16="http://schemas.microsoft.com/office/drawing/2014/main" id="{C9E0B3B9-F039-4D49-BB37-3BE89A053EE4}"/>
              </a:ext>
            </a:extLst>
          </p:cNvPr>
          <p:cNvSpPr/>
          <p:nvPr/>
        </p:nvSpPr>
        <p:spPr>
          <a:xfrm>
            <a:off x="706337" y="3818777"/>
            <a:ext cx="7066064" cy="856461"/>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336816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8C906C-AD1E-154F-A10A-DC83F4F78E00}"/>
              </a:ext>
            </a:extLst>
          </p:cNvPr>
          <p:cNvPicPr>
            <a:picLocks noChangeAspect="1"/>
          </p:cNvPicPr>
          <p:nvPr/>
        </p:nvPicPr>
        <p:blipFill>
          <a:blip r:embed="rId3"/>
          <a:stretch>
            <a:fillRect/>
          </a:stretch>
        </p:blipFill>
        <p:spPr>
          <a:xfrm>
            <a:off x="27757" y="2001182"/>
            <a:ext cx="6068242" cy="3312033"/>
          </a:xfrm>
          <a:prstGeom prst="rect">
            <a:avLst/>
          </a:prstGeom>
        </p:spPr>
      </p:pic>
      <p:pic>
        <p:nvPicPr>
          <p:cNvPr id="6" name="Content Placeholder 5"/>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6836227" y="1453621"/>
            <a:ext cx="4845252" cy="4524375"/>
          </a:xfrm>
        </p:spPr>
      </p:pic>
      <p:sp>
        <p:nvSpPr>
          <p:cNvPr id="4" name="Title 3"/>
          <p:cNvSpPr>
            <a:spLocks noGrp="1"/>
          </p:cNvSpPr>
          <p:nvPr>
            <p:ph type="title"/>
          </p:nvPr>
        </p:nvSpPr>
        <p:spPr/>
        <p:txBody>
          <a:bodyPr/>
          <a:lstStyle/>
          <a:p>
            <a:r>
              <a:rPr lang="en-US" dirty="0"/>
              <a:t>Splunk Quick Start</a:t>
            </a:r>
          </a:p>
        </p:txBody>
      </p:sp>
      <p:sp>
        <p:nvSpPr>
          <p:cNvPr id="5" name="Subtitle 4"/>
          <p:cNvSpPr>
            <a:spLocks noGrp="1"/>
          </p:cNvSpPr>
          <p:nvPr>
            <p:ph type="subTitle" idx="13"/>
          </p:nvPr>
        </p:nvSpPr>
        <p:spPr/>
        <p:txBody>
          <a:bodyPr/>
          <a:lstStyle/>
          <a:p>
            <a:r>
              <a:rPr lang="en-US" dirty="0"/>
              <a:t>From code to deployment in 5 minutes</a:t>
            </a:r>
          </a:p>
        </p:txBody>
      </p:sp>
      <p:sp>
        <p:nvSpPr>
          <p:cNvPr id="8" name="Right Arrow 7"/>
          <p:cNvSpPr/>
          <p:nvPr/>
        </p:nvSpPr>
        <p:spPr>
          <a:xfrm>
            <a:off x="6095999" y="3641725"/>
            <a:ext cx="740228" cy="4354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TextBox 1"/>
          <p:cNvSpPr txBox="1"/>
          <p:nvPr/>
        </p:nvSpPr>
        <p:spPr>
          <a:xfrm>
            <a:off x="386940" y="5523784"/>
            <a:ext cx="5349875" cy="369332"/>
          </a:xfrm>
          <a:prstGeom prst="rect">
            <a:avLst/>
          </a:prstGeom>
          <a:noFill/>
        </p:spPr>
        <p:txBody>
          <a:bodyPr wrap="square" lIns="0" tIns="0" rIns="0" bIns="0" rtlCol="0">
            <a:spAutoFit/>
          </a:bodyPr>
          <a:lstStyle/>
          <a:p>
            <a:pPr algn="ctr"/>
            <a:r>
              <a:rPr lang="en-US" sz="2400" dirty="0"/>
              <a:t>AWS CloudFormation Template</a:t>
            </a:r>
          </a:p>
        </p:txBody>
      </p:sp>
      <p:sp>
        <p:nvSpPr>
          <p:cNvPr id="11" name="TextBox 10"/>
          <p:cNvSpPr txBox="1"/>
          <p:nvPr/>
        </p:nvSpPr>
        <p:spPr>
          <a:xfrm>
            <a:off x="6836227" y="5523784"/>
            <a:ext cx="4256316" cy="369332"/>
          </a:xfrm>
          <a:prstGeom prst="rect">
            <a:avLst/>
          </a:prstGeom>
          <a:noFill/>
        </p:spPr>
        <p:txBody>
          <a:bodyPr wrap="square" lIns="0" tIns="0" rIns="0" bIns="0" rtlCol="0">
            <a:spAutoFit/>
          </a:bodyPr>
          <a:lstStyle/>
          <a:p>
            <a:pPr algn="ctr"/>
            <a:r>
              <a:rPr lang="en-US" sz="2400"/>
              <a:t>Fully Deployed Splunk Stack</a:t>
            </a:r>
            <a:endParaRPr lang="en-US" sz="2400" dirty="0"/>
          </a:p>
        </p:txBody>
      </p:sp>
    </p:spTree>
    <p:extLst>
      <p:ext uri="{BB962C8B-B14F-4D97-AF65-F5344CB8AC3E}">
        <p14:creationId xmlns:p14="http://schemas.microsoft.com/office/powerpoint/2010/main" val="594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Delete Stack</a:t>
            </a:r>
          </a:p>
        </p:txBody>
      </p:sp>
      <p:sp>
        <p:nvSpPr>
          <p:cNvPr id="4" name="Subtitle 3"/>
          <p:cNvSpPr>
            <a:spLocks noGrp="1"/>
          </p:cNvSpPr>
          <p:nvPr>
            <p:ph type="subTitle" idx="12"/>
          </p:nvPr>
        </p:nvSpPr>
        <p:spPr/>
        <p:txBody>
          <a:bodyPr/>
          <a:lstStyle/>
          <a:p>
            <a:r>
              <a:rPr lang="en-US" dirty="0"/>
              <a:t>Once you’re done, you can simply “Delete Stack” and it will remove all instances.</a:t>
            </a:r>
          </a:p>
        </p:txBody>
      </p:sp>
      <p:pic>
        <p:nvPicPr>
          <p:cNvPr id="7" name="Picture 6">
            <a:extLst>
              <a:ext uri="{FF2B5EF4-FFF2-40B4-BE49-F238E27FC236}">
                <a16:creationId xmlns:a16="http://schemas.microsoft.com/office/drawing/2014/main" id="{B29D1B98-9292-F44E-A5F5-991FE6DB7102}"/>
              </a:ext>
            </a:extLst>
          </p:cNvPr>
          <p:cNvPicPr>
            <a:picLocks noChangeAspect="1"/>
          </p:cNvPicPr>
          <p:nvPr/>
        </p:nvPicPr>
        <p:blipFill>
          <a:blip r:embed="rId2"/>
          <a:stretch>
            <a:fillRect/>
          </a:stretch>
        </p:blipFill>
        <p:spPr>
          <a:xfrm>
            <a:off x="1312606" y="1508613"/>
            <a:ext cx="9704439" cy="4728333"/>
          </a:xfrm>
          <a:prstGeom prst="rect">
            <a:avLst/>
          </a:prstGeom>
        </p:spPr>
      </p:pic>
    </p:spTree>
    <p:extLst>
      <p:ext uri="{BB962C8B-B14F-4D97-AF65-F5344CB8AC3E}">
        <p14:creationId xmlns:p14="http://schemas.microsoft.com/office/powerpoint/2010/main" val="426536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79B6D-1C88-8C4A-8760-FF98E5F933E1}"/>
              </a:ext>
            </a:extLst>
          </p:cNvPr>
          <p:cNvSpPr>
            <a:spLocks noGrp="1"/>
          </p:cNvSpPr>
          <p:nvPr>
            <p:ph type="title"/>
          </p:nvPr>
        </p:nvSpPr>
        <p:spPr>
          <a:xfrm>
            <a:off x="685800" y="2492484"/>
            <a:ext cx="5067299" cy="1477328"/>
          </a:xfrm>
        </p:spPr>
        <p:txBody>
          <a:bodyPr/>
          <a:lstStyle/>
          <a:p>
            <a:r>
              <a:rPr lang="en-US" dirty="0"/>
              <a:t>Continue to Module 7:</a:t>
            </a:r>
          </a:p>
        </p:txBody>
      </p:sp>
      <p:sp>
        <p:nvSpPr>
          <p:cNvPr id="2" name="Text Placeholder 1">
            <a:extLst>
              <a:ext uri="{FF2B5EF4-FFF2-40B4-BE49-F238E27FC236}">
                <a16:creationId xmlns:a16="http://schemas.microsoft.com/office/drawing/2014/main" id="{30BE87CD-3150-844C-B37A-8A507504AB07}"/>
              </a:ext>
            </a:extLst>
          </p:cNvPr>
          <p:cNvSpPr>
            <a:spLocks noGrp="1"/>
          </p:cNvSpPr>
          <p:nvPr>
            <p:ph type="body" idx="1"/>
          </p:nvPr>
        </p:nvSpPr>
        <p:spPr/>
        <p:txBody>
          <a:bodyPr/>
          <a:lstStyle/>
          <a:p>
            <a:r>
              <a:rPr lang="en-US" dirty="0"/>
              <a:t>Setup ELB HWF Tier</a:t>
            </a:r>
          </a:p>
        </p:txBody>
      </p:sp>
      <p:sp>
        <p:nvSpPr>
          <p:cNvPr id="4" name="Text Placeholder 3">
            <a:extLst>
              <a:ext uri="{FF2B5EF4-FFF2-40B4-BE49-F238E27FC236}">
                <a16:creationId xmlns:a16="http://schemas.microsoft.com/office/drawing/2014/main" id="{8C0A1386-864C-524B-B264-B4729B19D95B}"/>
              </a:ext>
            </a:extLst>
          </p:cNvPr>
          <p:cNvSpPr>
            <a:spLocks noGrp="1"/>
          </p:cNvSpPr>
          <p:nvPr>
            <p:ph type="body" idx="14"/>
          </p:nvPr>
        </p:nvSpPr>
        <p:spPr/>
        <p:txBody>
          <a:bodyPr/>
          <a:lstStyle/>
          <a:p>
            <a:r>
              <a:rPr lang="en-US" dirty="0"/>
              <a:t>Getting started with AWS</a:t>
            </a:r>
          </a:p>
        </p:txBody>
      </p:sp>
    </p:spTree>
    <p:extLst>
      <p:ext uri="{BB962C8B-B14F-4D97-AF65-F5344CB8AC3E}">
        <p14:creationId xmlns:p14="http://schemas.microsoft.com/office/powerpoint/2010/main" val="251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363914" y="1281113"/>
            <a:ext cx="9464172" cy="4622800"/>
          </a:xfrm>
        </p:spPr>
      </p:pic>
      <p:sp>
        <p:nvSpPr>
          <p:cNvPr id="3" name="Title 2"/>
          <p:cNvSpPr>
            <a:spLocks noGrp="1"/>
          </p:cNvSpPr>
          <p:nvPr>
            <p:ph type="title"/>
          </p:nvPr>
        </p:nvSpPr>
        <p:spPr/>
        <p:txBody>
          <a:bodyPr/>
          <a:lstStyle/>
          <a:p>
            <a:r>
              <a:rPr lang="en-US" dirty="0"/>
              <a:t>CloudFormation Workflow</a:t>
            </a:r>
          </a:p>
        </p:txBody>
      </p:sp>
      <p:sp>
        <p:nvSpPr>
          <p:cNvPr id="4" name="Subtitle 3"/>
          <p:cNvSpPr>
            <a:spLocks noGrp="1"/>
          </p:cNvSpPr>
          <p:nvPr>
            <p:ph type="subTitle" idx="12"/>
          </p:nvPr>
        </p:nvSpPr>
        <p:spPr/>
        <p:txBody>
          <a:bodyPr/>
          <a:lstStyle/>
          <a:p>
            <a:r>
              <a:rPr lang="en-US" dirty="0"/>
              <a:t>Workflow for using CF Templates and Splunk</a:t>
            </a:r>
          </a:p>
        </p:txBody>
      </p:sp>
    </p:spTree>
    <p:extLst>
      <p:ext uri="{BB962C8B-B14F-4D97-AF65-F5344CB8AC3E}">
        <p14:creationId xmlns:p14="http://schemas.microsoft.com/office/powerpoint/2010/main" val="277458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 to AWS Market Place</a:t>
            </a:r>
          </a:p>
        </p:txBody>
      </p:sp>
      <p:sp>
        <p:nvSpPr>
          <p:cNvPr id="4" name="Subtitle 3"/>
          <p:cNvSpPr>
            <a:spLocks noGrp="1"/>
          </p:cNvSpPr>
          <p:nvPr>
            <p:ph type="subTitle" idx="12"/>
          </p:nvPr>
        </p:nvSpPr>
        <p:spPr/>
        <p:txBody>
          <a:bodyPr/>
          <a:lstStyle/>
          <a:p>
            <a:r>
              <a:rPr lang="en-US" dirty="0"/>
              <a:t>Go to </a:t>
            </a:r>
            <a:r>
              <a:rPr lang="en-US" dirty="0">
                <a:hlinkClick r:id="rId3"/>
              </a:rPr>
              <a:t>https://aws.amazon.com/marketplace</a:t>
            </a:r>
            <a:r>
              <a:rPr lang="en-US" dirty="0"/>
              <a:t>, search for Splunk</a:t>
            </a:r>
          </a:p>
        </p:txBody>
      </p:sp>
      <p:pic>
        <p:nvPicPr>
          <p:cNvPr id="7" name="Picture 6">
            <a:extLst>
              <a:ext uri="{FF2B5EF4-FFF2-40B4-BE49-F238E27FC236}">
                <a16:creationId xmlns:a16="http://schemas.microsoft.com/office/drawing/2014/main" id="{7B1B8931-A6B7-9749-A431-A244E99CFF7B}"/>
              </a:ext>
            </a:extLst>
          </p:cNvPr>
          <p:cNvPicPr>
            <a:picLocks noChangeAspect="1"/>
          </p:cNvPicPr>
          <p:nvPr/>
        </p:nvPicPr>
        <p:blipFill>
          <a:blip r:embed="rId4"/>
          <a:stretch>
            <a:fillRect/>
          </a:stretch>
        </p:blipFill>
        <p:spPr>
          <a:xfrm>
            <a:off x="1425371" y="1413363"/>
            <a:ext cx="9783404" cy="4936292"/>
          </a:xfrm>
          <a:prstGeom prst="rect">
            <a:avLst/>
          </a:prstGeom>
        </p:spPr>
      </p:pic>
    </p:spTree>
    <p:extLst>
      <p:ext uri="{BB962C8B-B14F-4D97-AF65-F5344CB8AC3E}">
        <p14:creationId xmlns:p14="http://schemas.microsoft.com/office/powerpoint/2010/main" val="10467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F0C9E1-E32B-AA4D-A1E4-89D0EF8B4AA4}"/>
              </a:ext>
            </a:extLst>
          </p:cNvPr>
          <p:cNvPicPr>
            <a:picLocks noChangeAspect="1"/>
          </p:cNvPicPr>
          <p:nvPr/>
        </p:nvPicPr>
        <p:blipFill>
          <a:blip r:embed="rId2"/>
          <a:stretch>
            <a:fillRect/>
          </a:stretch>
        </p:blipFill>
        <p:spPr>
          <a:xfrm>
            <a:off x="1296208" y="1331896"/>
            <a:ext cx="9012913" cy="4369020"/>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273845" y="1897489"/>
            <a:ext cx="2035276" cy="313171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98189" y="5206492"/>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82311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9EC20-0835-6649-A545-1AFBDA40EBB9}"/>
              </a:ext>
            </a:extLst>
          </p:cNvPr>
          <p:cNvPicPr>
            <a:picLocks noChangeAspect="1"/>
          </p:cNvPicPr>
          <p:nvPr/>
        </p:nvPicPr>
        <p:blipFill>
          <a:blip r:embed="rId2"/>
          <a:stretch>
            <a:fillRect/>
          </a:stretch>
        </p:blipFill>
        <p:spPr>
          <a:xfrm>
            <a:off x="1587500" y="1433265"/>
            <a:ext cx="9017000" cy="4474961"/>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496301" y="2133600"/>
            <a:ext cx="1696572" cy="16988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82101" y="3926407"/>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7698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97D3C6-2A64-FD43-8DF9-31B8BABB2998}"/>
              </a:ext>
            </a:extLst>
          </p:cNvPr>
          <p:cNvPicPr>
            <a:picLocks noChangeAspect="1"/>
          </p:cNvPicPr>
          <p:nvPr/>
        </p:nvPicPr>
        <p:blipFill>
          <a:blip r:embed="rId2"/>
          <a:stretch>
            <a:fillRect/>
          </a:stretch>
        </p:blipFill>
        <p:spPr>
          <a:xfrm>
            <a:off x="1366905" y="1043974"/>
            <a:ext cx="8018395" cy="5814025"/>
          </a:xfrm>
          <a:prstGeom prst="rect">
            <a:avLst/>
          </a:prstGeom>
        </p:spPr>
      </p:pic>
      <p:sp>
        <p:nvSpPr>
          <p:cNvPr id="3" name="Title 2"/>
          <p:cNvSpPr>
            <a:spLocks noGrp="1"/>
          </p:cNvSpPr>
          <p:nvPr>
            <p:ph type="title"/>
          </p:nvPr>
        </p:nvSpPr>
        <p:spPr/>
        <p:txBody>
          <a:bodyPr/>
          <a:lstStyle/>
          <a:p>
            <a:r>
              <a:rPr lang="en-US" dirty="0"/>
              <a:t>Launch Splunk Enterprise</a:t>
            </a:r>
          </a:p>
        </p:txBody>
      </p:sp>
      <p:cxnSp>
        <p:nvCxnSpPr>
          <p:cNvPr id="5" name="Straight Arrow Connector 4"/>
          <p:cNvCxnSpPr>
            <a:cxnSpLocks/>
          </p:cNvCxnSpPr>
          <p:nvPr/>
        </p:nvCxnSpPr>
        <p:spPr>
          <a:xfrm flipH="1">
            <a:off x="8877300" y="5003800"/>
            <a:ext cx="1066800" cy="13970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68375" y="4634468"/>
            <a:ext cx="1421864" cy="369332"/>
          </a:xfrm>
          <a:prstGeom prst="rect">
            <a:avLst/>
          </a:prstGeom>
          <a:noFill/>
        </p:spPr>
        <p:txBody>
          <a:bodyPr wrap="none" lIns="0" tIns="0" rIns="0" bIns="0" rtlCol="0">
            <a:spAutoFit/>
          </a:bodyPr>
          <a:lstStyle/>
          <a:p>
            <a:r>
              <a:rPr lang="en-US" sz="2400" dirty="0"/>
              <a:t>Click Here</a:t>
            </a:r>
          </a:p>
        </p:txBody>
      </p:sp>
      <p:sp>
        <p:nvSpPr>
          <p:cNvPr id="16" name="TextBox 15">
            <a:extLst>
              <a:ext uri="{FF2B5EF4-FFF2-40B4-BE49-F238E27FC236}">
                <a16:creationId xmlns:a16="http://schemas.microsoft.com/office/drawing/2014/main" id="{16112D35-FE08-3C4F-9F7D-92BD528C6CBB}"/>
              </a:ext>
            </a:extLst>
          </p:cNvPr>
          <p:cNvSpPr txBox="1"/>
          <p:nvPr/>
        </p:nvSpPr>
        <p:spPr>
          <a:xfrm>
            <a:off x="8972894" y="3212322"/>
            <a:ext cx="3023264" cy="738664"/>
          </a:xfrm>
          <a:prstGeom prst="rect">
            <a:avLst/>
          </a:prstGeom>
          <a:noFill/>
        </p:spPr>
        <p:txBody>
          <a:bodyPr wrap="none" lIns="0" tIns="0" rIns="0" bIns="0" rtlCol="0">
            <a:spAutoFit/>
          </a:bodyPr>
          <a:lstStyle/>
          <a:p>
            <a:pPr algn="ctr"/>
            <a:r>
              <a:rPr lang="en-US" sz="2400" dirty="0"/>
              <a:t>Choose:</a:t>
            </a:r>
          </a:p>
          <a:p>
            <a:r>
              <a:rPr lang="en-US" sz="2400" b="1" dirty="0"/>
              <a:t>Launch through EC2</a:t>
            </a:r>
          </a:p>
        </p:txBody>
      </p:sp>
      <p:cxnSp>
        <p:nvCxnSpPr>
          <p:cNvPr id="17" name="Straight Arrow Connector 16">
            <a:extLst>
              <a:ext uri="{FF2B5EF4-FFF2-40B4-BE49-F238E27FC236}">
                <a16:creationId xmlns:a16="http://schemas.microsoft.com/office/drawing/2014/main" id="{A2532B4A-BF2F-1A4D-BA4D-39A065E5FA1D}"/>
              </a:ext>
            </a:extLst>
          </p:cNvPr>
          <p:cNvCxnSpPr>
            <a:cxnSpLocks/>
          </p:cNvCxnSpPr>
          <p:nvPr/>
        </p:nvCxnSpPr>
        <p:spPr>
          <a:xfrm flipH="1">
            <a:off x="5054600" y="3935969"/>
            <a:ext cx="4493075" cy="17663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2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69A5BEF-6B9F-7D41-8768-A936F5944FD5}"/>
              </a:ext>
            </a:extLst>
          </p:cNvPr>
          <p:cNvPicPr>
            <a:picLocks noGrp="1" noChangeAspect="1"/>
          </p:cNvPicPr>
          <p:nvPr>
            <p:ph sz="quarter" idx="10"/>
          </p:nvPr>
        </p:nvPicPr>
        <p:blipFill>
          <a:blip r:embed="rId2"/>
          <a:stretch>
            <a:fillRect/>
          </a:stretch>
        </p:blipFill>
        <p:spPr>
          <a:xfrm>
            <a:off x="1956180" y="1281113"/>
            <a:ext cx="8279641" cy="4622800"/>
          </a:xfrm>
        </p:spPr>
      </p:pic>
      <p:sp>
        <p:nvSpPr>
          <p:cNvPr id="3" name="Title 2"/>
          <p:cNvSpPr>
            <a:spLocks noGrp="1"/>
          </p:cNvSpPr>
          <p:nvPr>
            <p:ph type="title"/>
          </p:nvPr>
        </p:nvSpPr>
        <p:spPr/>
        <p:txBody>
          <a:bodyPr/>
          <a:lstStyle/>
          <a:p>
            <a:r>
              <a:rPr lang="en-US" dirty="0"/>
              <a:t>Where to Find Splunk on GitHub</a:t>
            </a:r>
          </a:p>
        </p:txBody>
      </p:sp>
      <p:sp>
        <p:nvSpPr>
          <p:cNvPr id="4" name="Subtitle 3"/>
          <p:cNvSpPr>
            <a:spLocks noGrp="1"/>
          </p:cNvSpPr>
          <p:nvPr>
            <p:ph type="subTitle" idx="12"/>
          </p:nvPr>
        </p:nvSpPr>
        <p:spPr/>
        <p:txBody>
          <a:bodyPr/>
          <a:lstStyle/>
          <a:p>
            <a:r>
              <a:rPr lang="en-US" dirty="0">
                <a:solidFill>
                  <a:srgbClr val="FF0000"/>
                </a:solidFill>
              </a:rPr>
              <a:t>https://</a:t>
            </a:r>
            <a:r>
              <a:rPr lang="en-US" dirty="0" err="1">
                <a:solidFill>
                  <a:srgbClr val="FF0000"/>
                </a:solidFill>
              </a:rPr>
              <a:t>github.com</a:t>
            </a:r>
            <a:r>
              <a:rPr lang="en-US" dirty="0">
                <a:solidFill>
                  <a:srgbClr val="FF0000"/>
                </a:solidFill>
              </a:rPr>
              <a:t>/</a:t>
            </a:r>
            <a:r>
              <a:rPr lang="en-US" dirty="0" err="1">
                <a:solidFill>
                  <a:srgbClr val="FF0000"/>
                </a:solidFill>
              </a:rPr>
              <a:t>splunk</a:t>
            </a:r>
            <a:r>
              <a:rPr lang="en-US" dirty="0">
                <a:solidFill>
                  <a:srgbClr val="FF0000"/>
                </a:solidFill>
              </a:rPr>
              <a:t>/</a:t>
            </a:r>
            <a:r>
              <a:rPr lang="en-US" dirty="0" err="1">
                <a:solidFill>
                  <a:srgbClr val="FF0000"/>
                </a:solidFill>
              </a:rPr>
              <a:t>splunk-aws-cloudformation</a:t>
            </a:r>
            <a:endParaRPr lang="en-US" dirty="0">
              <a:solidFill>
                <a:srgbClr val="FF0000"/>
              </a:solidFill>
            </a:endParaRPr>
          </a:p>
        </p:txBody>
      </p:sp>
      <p:cxnSp>
        <p:nvCxnSpPr>
          <p:cNvPr id="9" name="Straight Arrow Connector 8"/>
          <p:cNvCxnSpPr/>
          <p:nvPr/>
        </p:nvCxnSpPr>
        <p:spPr>
          <a:xfrm flipH="1" flipV="1">
            <a:off x="8969188" y="4504765"/>
            <a:ext cx="524436" cy="5244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Download Single-Node Instance Template - </a:t>
            </a:r>
            <a:r>
              <a:rPr lang="en-US" dirty="0">
                <a:hlinkClick r:id="rId2"/>
              </a:rPr>
              <a:t>https://github.com/splunk/splunk-aws-cloudformation</a:t>
            </a:r>
            <a:r>
              <a:rPr lang="en-US" dirty="0"/>
              <a:t> </a:t>
            </a:r>
          </a:p>
          <a:p>
            <a:r>
              <a:rPr lang="en-US" dirty="0"/>
              <a:t>Open CloudFormation Upload Template</a:t>
            </a:r>
          </a:p>
          <a:p>
            <a:r>
              <a:rPr lang="en-US" dirty="0"/>
              <a:t>Accept License for Splunk AMI via AWS Market Place</a:t>
            </a:r>
          </a:p>
          <a:p>
            <a:r>
              <a:rPr lang="en-US" dirty="0"/>
              <a:t>Install Dependency for AWS App:</a:t>
            </a:r>
          </a:p>
          <a:p>
            <a:pPr lvl="1"/>
            <a:r>
              <a:rPr lang="en-US" dirty="0"/>
              <a:t>Splunk ML Toolkit : </a:t>
            </a:r>
            <a:r>
              <a:rPr lang="en-US" dirty="0">
                <a:hlinkClick r:id="rId3"/>
              </a:rPr>
              <a:t>https://splunkbase.splunk.com/app/2890/</a:t>
            </a:r>
            <a:r>
              <a:rPr lang="en-US" dirty="0"/>
              <a:t> </a:t>
            </a:r>
          </a:p>
          <a:p>
            <a:pPr lvl="1"/>
            <a:r>
              <a:rPr lang="en-US" dirty="0"/>
              <a:t>Python for Scientific Computing (for Linux 64 bit) : </a:t>
            </a:r>
            <a:r>
              <a:rPr lang="en-US" dirty="0">
                <a:hlinkClick r:id="rId4"/>
              </a:rPr>
              <a:t>https://splunkbase.splunk.com/app/2882/</a:t>
            </a:r>
            <a:r>
              <a:rPr lang="en-US" dirty="0"/>
              <a:t> </a:t>
            </a:r>
          </a:p>
          <a:p>
            <a:r>
              <a:rPr lang="en-US" dirty="0"/>
              <a:t>Setup AWS Inputs</a:t>
            </a:r>
          </a:p>
        </p:txBody>
      </p:sp>
      <p:sp>
        <p:nvSpPr>
          <p:cNvPr id="3" name="Title 2"/>
          <p:cNvSpPr>
            <a:spLocks noGrp="1"/>
          </p:cNvSpPr>
          <p:nvPr>
            <p:ph type="title"/>
          </p:nvPr>
        </p:nvSpPr>
        <p:spPr/>
        <p:txBody>
          <a:bodyPr/>
          <a:lstStyle/>
          <a:p>
            <a:r>
              <a:rPr lang="en-US" dirty="0"/>
              <a:t>CloudFormation Deploy</a:t>
            </a:r>
          </a:p>
        </p:txBody>
      </p:sp>
      <p:sp>
        <p:nvSpPr>
          <p:cNvPr id="4" name="Subtitle 3"/>
          <p:cNvSpPr>
            <a:spLocks noGrp="1"/>
          </p:cNvSpPr>
          <p:nvPr>
            <p:ph type="subTitle" idx="12"/>
          </p:nvPr>
        </p:nvSpPr>
        <p:spPr/>
        <p:txBody>
          <a:bodyPr/>
          <a:lstStyle/>
          <a:p>
            <a:r>
              <a:rPr lang="en-US" dirty="0"/>
              <a:t>CloudFormation Build Process</a:t>
            </a:r>
          </a:p>
        </p:txBody>
      </p:sp>
    </p:spTree>
    <p:extLst>
      <p:ext uri="{BB962C8B-B14F-4D97-AF65-F5344CB8AC3E}">
        <p14:creationId xmlns:p14="http://schemas.microsoft.com/office/powerpoint/2010/main" val="3966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5</TotalTime>
  <Words>416</Words>
  <Application>Microsoft Macintosh PowerPoint</Application>
  <PresentationFormat>Widescreen</PresentationFormat>
  <Paragraphs>83</Paragraphs>
  <Slides>27</Slides>
  <Notes>4</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.LucidaGrandeUI</vt:lpstr>
      <vt:lpstr>Arial</vt:lpstr>
      <vt:lpstr>Calibri</vt:lpstr>
      <vt:lpstr>Gotham Book</vt:lpstr>
      <vt:lpstr>Wingdings 3</vt:lpstr>
      <vt:lpstr>Splunk2017</vt:lpstr>
      <vt:lpstr>newpinkSplunk</vt:lpstr>
      <vt:lpstr>Cooking with AWS and Splunk</vt:lpstr>
      <vt:lpstr>Splunk Quick Start on AWS</vt:lpstr>
      <vt:lpstr>CloudFormation Workflow</vt:lpstr>
      <vt:lpstr>Go to AWS Market Place</vt:lpstr>
      <vt:lpstr>Find Splunk Enterprise</vt:lpstr>
      <vt:lpstr>Find Splunk Enterprise</vt:lpstr>
      <vt:lpstr>Launch Splunk Enterprise</vt:lpstr>
      <vt:lpstr>Where to Find Splunk on GitHub</vt:lpstr>
      <vt:lpstr>CloudFormation Deploy</vt:lpstr>
      <vt:lpstr>Enter GitHub to get templates</vt:lpstr>
      <vt:lpstr>Select RAW JSON from GitHub</vt:lpstr>
      <vt:lpstr>Open CloudFormation on AWS</vt:lpstr>
      <vt:lpstr>Create New Stack</vt:lpstr>
      <vt:lpstr>Click on Design template</vt:lpstr>
      <vt:lpstr>Locate the Template tab</vt:lpstr>
      <vt:lpstr>Paste JSON / Refresh</vt:lpstr>
      <vt:lpstr>Deploy CF Template</vt:lpstr>
      <vt:lpstr>Select the template and click next</vt:lpstr>
      <vt:lpstr>Fill out the form</vt:lpstr>
      <vt:lpstr>Fill out Tags / IAM Role </vt:lpstr>
      <vt:lpstr>Review and Create Stack</vt:lpstr>
      <vt:lpstr>Watch Stack being  provisioned</vt:lpstr>
      <vt:lpstr>Watch Stack being  provisioned</vt:lpstr>
      <vt:lpstr>See Outputs once stack complete</vt:lpstr>
      <vt:lpstr>Splunk Quick Start</vt:lpstr>
      <vt:lpstr>Delete Stack</vt:lpstr>
      <vt:lpstr>Continue to Module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2</cp:revision>
  <dcterms:created xsi:type="dcterms:W3CDTF">2019-05-16T12:15:06Z</dcterms:created>
  <dcterms:modified xsi:type="dcterms:W3CDTF">2020-02-06T18:27:36Z</dcterms:modified>
</cp:coreProperties>
</file>